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577" r:id="rId2"/>
    <p:sldId id="595" r:id="rId3"/>
    <p:sldId id="648" r:id="rId4"/>
    <p:sldId id="599" r:id="rId5"/>
    <p:sldId id="600" r:id="rId6"/>
    <p:sldId id="601" r:id="rId7"/>
    <p:sldId id="641" r:id="rId8"/>
    <p:sldId id="603" r:id="rId9"/>
    <p:sldId id="647" r:id="rId10"/>
    <p:sldId id="605" r:id="rId11"/>
    <p:sldId id="606" r:id="rId12"/>
    <p:sldId id="607" r:id="rId13"/>
    <p:sldId id="643" r:id="rId1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009ED6"/>
    <a:srgbClr val="75BEE9"/>
    <a:srgbClr val="017EB8"/>
    <a:srgbClr val="000099"/>
    <a:srgbClr val="0033CC"/>
    <a:srgbClr val="32469A"/>
    <a:srgbClr val="243C80"/>
    <a:srgbClr val="204898"/>
    <a:srgbClr val="203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271" autoAdjust="0"/>
  </p:normalViewPr>
  <p:slideViewPr>
    <p:cSldViewPr>
      <p:cViewPr varScale="1">
        <p:scale>
          <a:sx n="79" d="100"/>
          <a:sy n="79" d="100"/>
        </p:scale>
        <p:origin x="186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54" y="-8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EDB6DF3-FA61-45CB-BE27-053A00556DB1}" type="datetimeFigureOut">
              <a:rPr lang="en-US" smtClean="0"/>
              <a:t>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AFA7AAB-6417-4573-AFEB-2CFC0504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221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9C4D45-EFF8-479D-AF6F-9BB9BF232254}" type="datetimeFigureOut">
              <a:rPr lang="en-US" smtClean="0"/>
              <a:pPr/>
              <a:t>2/7/2016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err="1" smtClean="0"/>
              <a:t>jksdksd</a:t>
            </a:r>
            <a:r>
              <a:rPr lang="en-US" smtClean="0"/>
              <a:t> </a:t>
            </a:r>
            <a:r>
              <a:rPr lang="en-US" err="1" smtClean="0"/>
              <a:t>jh</a:t>
            </a:r>
            <a:r>
              <a:rPr lang="en-US" smtClean="0"/>
              <a:t> </a:t>
            </a:r>
            <a:r>
              <a:rPr lang="en-US" err="1" smtClean="0"/>
              <a:t>jhfkjhfsd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B208339-1CDE-4508-95CE-C65DBDC3BF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225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59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17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86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1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5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7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98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99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0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36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60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6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55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278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57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9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17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0580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7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95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638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65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48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7369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712" r:id="rId3"/>
    <p:sldLayoutId id="2147483713" r:id="rId4"/>
    <p:sldLayoutId id="2147483661" r:id="rId5"/>
    <p:sldLayoutId id="2147483709" r:id="rId6"/>
    <p:sldLayoutId id="2147483655" r:id="rId7"/>
    <p:sldLayoutId id="2147483674" r:id="rId8"/>
    <p:sldLayoutId id="2147483711" r:id="rId9"/>
    <p:sldLayoutId id="2147483675" r:id="rId10"/>
    <p:sldLayoutId id="2147483721" r:id="rId11"/>
    <p:sldLayoutId id="2147483723" r:id="rId12"/>
    <p:sldLayoutId id="2147483722" r:id="rId13"/>
    <p:sldLayoutId id="2147483725" r:id="rId14"/>
    <p:sldLayoutId id="2147483726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209800"/>
            <a:ext cx="7658100" cy="14478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Test Types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Booking.com</a:t>
            </a:r>
            <a:r>
              <a:rPr lang="en-US" sz="3600" dirty="0">
                <a:solidFill>
                  <a:schemeClr val="bg1"/>
                </a:solidFill>
              </a:rPr>
              <a:t>: Online Booking app 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096000" y="5105400"/>
            <a:ext cx="2476500" cy="7620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Mariia</a:t>
            </a:r>
            <a:r>
              <a:rPr lang="en-US" dirty="0"/>
              <a:t> </a:t>
            </a:r>
            <a:r>
              <a:rPr lang="en-US" dirty="0" err="1"/>
              <a:t>Kryzhalko</a:t>
            </a:r>
            <a:endParaRPr lang="en-US" dirty="0"/>
          </a:p>
          <a:p>
            <a:r>
              <a:rPr lang="en-US" dirty="0" smtClean="0"/>
              <a:t>January 2016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8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b="1" dirty="0" smtClean="0"/>
              <a:t> </a:t>
            </a:r>
            <a:r>
              <a:rPr lang="en-US" dirty="0" smtClean="0"/>
              <a:t>Verify that menu title on top of account page is the same for each language.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Requirements</a:t>
            </a:r>
            <a:r>
              <a:rPr lang="en-US" b="1" dirty="0">
                <a:solidFill>
                  <a:schemeClr val="tx1"/>
                </a:solidFill>
              </a:rPr>
              <a:t>: </a:t>
            </a:r>
            <a:r>
              <a:rPr lang="en-US" dirty="0"/>
              <a:t>Booking.com </a:t>
            </a:r>
            <a:r>
              <a:rPr lang="en-US" dirty="0" smtClean="0"/>
              <a:t>system </a:t>
            </a:r>
            <a:r>
              <a:rPr lang="en-US" dirty="0" smtClean="0">
                <a:solidFill>
                  <a:schemeClr val="tx1"/>
                </a:solidFill>
              </a:rPr>
              <a:t>includes </a:t>
            </a:r>
            <a:r>
              <a:rPr lang="en-US" dirty="0">
                <a:solidFill>
                  <a:schemeClr val="tx1"/>
                </a:solidFill>
              </a:rPr>
              <a:t>the translation of the application user </a:t>
            </a:r>
            <a:r>
              <a:rPr lang="en-US" dirty="0" smtClean="0">
                <a:solidFill>
                  <a:schemeClr val="tx1"/>
                </a:solidFill>
              </a:rPr>
              <a:t>interface into 42 languages. For each language user interface view is the same (contains the same UI elements etc.)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Testing Procedure: </a:t>
            </a:r>
            <a:r>
              <a:rPr lang="en-US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1. Open URL Booking.com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2. </a:t>
            </a:r>
            <a:r>
              <a:rPr lang="en-US" dirty="0" smtClean="0"/>
              <a:t>Sign in the application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. Observe menu title </a:t>
            </a:r>
            <a:r>
              <a:rPr lang="en-US" dirty="0"/>
              <a:t>on top of account </a:t>
            </a:r>
            <a:r>
              <a:rPr lang="en-US" dirty="0" smtClean="0"/>
              <a:t>page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4. Change language into Ukrainian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5. </a:t>
            </a:r>
            <a:r>
              <a:rPr lang="en-US" dirty="0">
                <a:solidFill>
                  <a:schemeClr val="tx1"/>
                </a:solidFill>
              </a:rPr>
              <a:t>Observe menu title </a:t>
            </a:r>
            <a:r>
              <a:rPr lang="en-US" dirty="0"/>
              <a:t>on top of account </a:t>
            </a:r>
            <a:r>
              <a:rPr lang="en-US" dirty="0" smtClean="0"/>
              <a:t>page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Expected result: </a:t>
            </a:r>
            <a:r>
              <a:rPr lang="en-US" dirty="0" smtClean="0"/>
              <a:t>Menu </a:t>
            </a:r>
            <a:r>
              <a:rPr lang="en-US" dirty="0"/>
              <a:t>title on top of account page is the same for </a:t>
            </a:r>
            <a:r>
              <a:rPr lang="en-US" dirty="0" smtClean="0"/>
              <a:t>Ukrainian language as for English</a:t>
            </a:r>
            <a:r>
              <a:rPr lang="en-US" dirty="0"/>
              <a:t> language</a:t>
            </a:r>
            <a:r>
              <a:rPr lang="en-US" dirty="0" smtClean="0"/>
              <a:t>. </a:t>
            </a:r>
            <a:r>
              <a:rPr lang="en-US" dirty="0"/>
              <a:t>Menu </a:t>
            </a:r>
            <a:r>
              <a:rPr lang="en-US" dirty="0" smtClean="0"/>
              <a:t>title consists of the same set of menu items.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Defect: </a:t>
            </a:r>
            <a:r>
              <a:rPr lang="en-US" dirty="0" smtClean="0"/>
              <a:t>Menu </a:t>
            </a:r>
            <a:r>
              <a:rPr lang="en-US" dirty="0"/>
              <a:t>title on top of account </a:t>
            </a:r>
            <a:r>
              <a:rPr lang="en-US" dirty="0" smtClean="0"/>
              <a:t>page when </a:t>
            </a:r>
            <a:r>
              <a:rPr lang="en-US" dirty="0"/>
              <a:t>English language </a:t>
            </a:r>
            <a:r>
              <a:rPr lang="en-US" dirty="0" smtClean="0"/>
              <a:t>chosen contains menu item that give user ability to give feedback on website or add properties.  In Ukrainian version this menu item is absent.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10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Internationalization testing</a:t>
            </a:r>
            <a:endParaRPr lang="uk-UA" dirty="0"/>
          </a:p>
        </p:txBody>
      </p:sp>
      <p:pic>
        <p:nvPicPr>
          <p:cNvPr id="6" name="Объект 5"/>
          <p:cNvPicPr>
            <a:picLocks noGrp="1"/>
          </p:cNvPicPr>
          <p:nvPr>
            <p:ph idx="11"/>
          </p:nvPr>
        </p:nvPicPr>
        <p:blipFill rotWithShape="1">
          <a:blip r:embed="rId3"/>
          <a:srcRect l="16580" t="9669" r="18153" b="57038"/>
          <a:stretch/>
        </p:blipFill>
        <p:spPr bwMode="auto">
          <a:xfrm>
            <a:off x="4116599" y="914400"/>
            <a:ext cx="4721035" cy="1447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4"/>
          <a:srcRect l="16514" t="9478" r="18021" b="56378"/>
          <a:stretch/>
        </p:blipFill>
        <p:spPr bwMode="auto">
          <a:xfrm>
            <a:off x="4116600" y="2955529"/>
            <a:ext cx="4646400" cy="1570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300" b="1" dirty="0" smtClean="0"/>
              <a:t>Task: </a:t>
            </a:r>
            <a:r>
              <a:rPr lang="en-US" sz="1300" dirty="0" smtClean="0"/>
              <a:t>Test Booking.com filter feature  performance.</a:t>
            </a:r>
          </a:p>
          <a:p>
            <a:pPr algn="just"/>
            <a:endParaRPr lang="en-US" sz="1300" dirty="0" smtClean="0"/>
          </a:p>
          <a:p>
            <a:pPr marL="0" indent="0" algn="just">
              <a:buNone/>
            </a:pPr>
            <a:r>
              <a:rPr lang="en-US" sz="1300" b="1" dirty="0" smtClean="0">
                <a:solidFill>
                  <a:schemeClr val="tx1"/>
                </a:solidFill>
              </a:rPr>
              <a:t>Requirements</a:t>
            </a:r>
            <a:r>
              <a:rPr lang="en-US" sz="1300" b="1" dirty="0">
                <a:solidFill>
                  <a:schemeClr val="tx1"/>
                </a:solidFill>
              </a:rPr>
              <a:t>: </a:t>
            </a:r>
            <a:r>
              <a:rPr lang="en-US" sz="1300" dirty="0"/>
              <a:t>Website should respond in less than 2 sec after user has </a:t>
            </a:r>
            <a:r>
              <a:rPr lang="en-US" sz="1300" smtClean="0"/>
              <a:t>mark </a:t>
            </a:r>
            <a:r>
              <a:rPr lang="en-US" sz="1300" smtClean="0"/>
              <a:t>item </a:t>
            </a:r>
            <a:r>
              <a:rPr lang="en-US" sz="1300" dirty="0"/>
              <a:t>in </a:t>
            </a:r>
            <a:r>
              <a:rPr lang="en-US" sz="1300" dirty="0" smtClean="0"/>
              <a:t>filter.</a:t>
            </a:r>
            <a:endParaRPr lang="en-US" sz="1300" dirty="0"/>
          </a:p>
          <a:p>
            <a:pPr marL="0" indent="0">
              <a:buNone/>
            </a:pPr>
            <a:endParaRPr lang="uk-UA" sz="1300" b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Testing Procedure: </a:t>
            </a:r>
            <a:r>
              <a:rPr lang="en-US" sz="13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1. Open URL Booking.com</a:t>
            </a:r>
          </a:p>
          <a:p>
            <a:pPr marL="0" indent="0">
              <a:buNone/>
            </a:pPr>
            <a:r>
              <a:rPr lang="en-US" sz="1300" dirty="0"/>
              <a:t>2. Log in, go to </a:t>
            </a:r>
            <a:r>
              <a:rPr lang="en-US" sz="1300" dirty="0" smtClean="0"/>
              <a:t>‘Search’ form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3. </a:t>
            </a:r>
            <a:r>
              <a:rPr lang="en-US" sz="1300" dirty="0" smtClean="0"/>
              <a:t>Mark some items in filter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4. </a:t>
            </a:r>
            <a:r>
              <a:rPr lang="en-US" sz="1300" dirty="0" smtClean="0"/>
              <a:t>Observe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Expected result</a:t>
            </a:r>
            <a:r>
              <a:rPr lang="en-US" sz="1300" b="1" dirty="0" smtClean="0"/>
              <a:t>: </a:t>
            </a:r>
            <a:r>
              <a:rPr lang="en-US" sz="1300" dirty="0" smtClean="0"/>
              <a:t>Filter results is shown in 2 sec.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b="1" dirty="0"/>
          </a:p>
          <a:p>
            <a:pPr marL="0" indent="0">
              <a:buNone/>
            </a:pPr>
            <a:r>
              <a:rPr lang="en-US" sz="1300" b="1" dirty="0" smtClean="0"/>
              <a:t>Defect: </a:t>
            </a:r>
            <a:r>
              <a:rPr lang="en-US" sz="1300" dirty="0"/>
              <a:t>Filter results is shown in </a:t>
            </a:r>
            <a:r>
              <a:rPr lang="en-US" sz="1300" dirty="0" smtClean="0"/>
              <a:t>4 sec.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endParaRPr lang="uk-UA" dirty="0"/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11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testing</a:t>
            </a:r>
            <a:endParaRPr lang="uk-UA" dirty="0"/>
          </a:p>
        </p:txBody>
      </p:sp>
      <p:pic>
        <p:nvPicPr>
          <p:cNvPr id="6" name="Объект 5"/>
          <p:cNvPicPr>
            <a:picLocks noGrp="1"/>
          </p:cNvPicPr>
          <p:nvPr>
            <p:ph idx="11"/>
          </p:nvPr>
        </p:nvPicPr>
        <p:blipFill rotWithShape="1">
          <a:blip r:embed="rId3"/>
          <a:srcRect l="16779" t="10658" r="17691"/>
          <a:stretch/>
        </p:blipFill>
        <p:spPr bwMode="auto">
          <a:xfrm>
            <a:off x="4345200" y="914400"/>
            <a:ext cx="4183502" cy="3429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83040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1" dirty="0" smtClean="0"/>
              <a:t>Requirements: </a:t>
            </a:r>
            <a:r>
              <a:rPr lang="en-US" sz="1300" dirty="0"/>
              <a:t>Server should allow up to </a:t>
            </a:r>
            <a:r>
              <a:rPr lang="en-US" sz="1300" dirty="0" smtClean="0"/>
              <a:t>10 000 </a:t>
            </a:r>
            <a:r>
              <a:rPr lang="en-US" sz="1300" dirty="0"/>
              <a:t>concurrent connections. </a:t>
            </a:r>
            <a:endParaRPr lang="en-US" sz="1300" b="1" dirty="0"/>
          </a:p>
          <a:p>
            <a:pPr algn="just"/>
            <a:endParaRPr lang="en-US" sz="1300" b="1" dirty="0"/>
          </a:p>
          <a:p>
            <a:pPr marL="0" indent="0" algn="just">
              <a:buNone/>
            </a:pPr>
            <a:r>
              <a:rPr lang="en-US" sz="1300" b="1" dirty="0" smtClean="0"/>
              <a:t>1. Load Testing </a:t>
            </a:r>
            <a:r>
              <a:rPr lang="en-US" sz="1300" b="1" dirty="0"/>
              <a:t>Procedure: </a:t>
            </a:r>
            <a:r>
              <a:rPr lang="en-US" sz="1300" dirty="0"/>
              <a:t>emulate different amount of requests to server close </a:t>
            </a:r>
            <a:r>
              <a:rPr lang="en-US" sz="1300" dirty="0" smtClean="0"/>
              <a:t> to </a:t>
            </a:r>
            <a:r>
              <a:rPr lang="en-US" sz="1300" dirty="0"/>
              <a:t>pick value, for instance, measure time for </a:t>
            </a:r>
            <a:r>
              <a:rPr lang="en-US" sz="1300" dirty="0" smtClean="0"/>
              <a:t>8000, 9500, 10 000 </a:t>
            </a:r>
            <a:r>
              <a:rPr lang="en-US" sz="1300" dirty="0"/>
              <a:t>concurrent users</a:t>
            </a:r>
            <a:r>
              <a:rPr lang="en-US" sz="1300" dirty="0" smtClean="0"/>
              <a:t>.</a:t>
            </a:r>
          </a:p>
          <a:p>
            <a:pPr marL="0" indent="0" algn="just">
              <a:buNone/>
            </a:pPr>
            <a:endParaRPr lang="en-US" sz="1300" dirty="0" smtClean="0"/>
          </a:p>
          <a:p>
            <a:pPr marL="0" indent="0" algn="just">
              <a:buNone/>
            </a:pPr>
            <a:r>
              <a:rPr lang="en-US" sz="1300" b="1" dirty="0" smtClean="0"/>
              <a:t>    Expected </a:t>
            </a:r>
            <a:r>
              <a:rPr lang="en-US" sz="1300" b="1" dirty="0"/>
              <a:t>result: </a:t>
            </a:r>
            <a:r>
              <a:rPr lang="en-US" sz="1300" dirty="0" smtClean="0"/>
              <a:t>Server should not crash </a:t>
            </a:r>
            <a:r>
              <a:rPr lang="en-US" sz="1300" dirty="0"/>
              <a:t>up to 10 000 concurrent connections. </a:t>
            </a:r>
            <a:endParaRPr lang="uk-UA" sz="1300" dirty="0"/>
          </a:p>
          <a:p>
            <a:pPr algn="just"/>
            <a:endParaRPr lang="en-US" sz="1300" b="1" dirty="0"/>
          </a:p>
          <a:p>
            <a:pPr marL="0" indent="0" algn="just">
              <a:buNone/>
            </a:pPr>
            <a:r>
              <a:rPr lang="en-US" sz="1300" b="1" dirty="0" smtClean="0"/>
              <a:t>2. Stress </a:t>
            </a:r>
            <a:r>
              <a:rPr lang="en-US" sz="1300" b="1" dirty="0"/>
              <a:t>Testing Procedure</a:t>
            </a:r>
            <a:r>
              <a:rPr lang="en-US" sz="1300" b="1" dirty="0" smtClean="0"/>
              <a:t>: </a:t>
            </a:r>
            <a:r>
              <a:rPr lang="en-US" sz="1300" dirty="0"/>
              <a:t>emulate amount of requests to server greater than pick value, for instance, check system behavior for </a:t>
            </a:r>
            <a:r>
              <a:rPr lang="en-US" sz="1300" dirty="0" smtClean="0"/>
              <a:t>10 001, 10 500 </a:t>
            </a:r>
            <a:r>
              <a:rPr lang="en-US" sz="1300" dirty="0"/>
              <a:t>and </a:t>
            </a:r>
            <a:r>
              <a:rPr lang="en-US" sz="1300" dirty="0" smtClean="0"/>
              <a:t>12 000 </a:t>
            </a:r>
            <a:r>
              <a:rPr lang="en-US" sz="1300" dirty="0"/>
              <a:t>concurrent users.</a:t>
            </a:r>
            <a:endParaRPr lang="en-US" sz="1300" b="1" dirty="0"/>
          </a:p>
          <a:p>
            <a:pPr marL="0" indent="0" algn="just">
              <a:buNone/>
            </a:pPr>
            <a:endParaRPr lang="en-US" sz="1300" b="1" dirty="0" smtClean="0"/>
          </a:p>
          <a:p>
            <a:pPr marL="0" indent="0" algn="just">
              <a:buNone/>
            </a:pPr>
            <a:r>
              <a:rPr lang="en-US" sz="1300" b="1" dirty="0" smtClean="0"/>
              <a:t>    Expected </a:t>
            </a:r>
            <a:r>
              <a:rPr lang="en-US" sz="1300" b="1" dirty="0"/>
              <a:t>result: </a:t>
            </a:r>
            <a:r>
              <a:rPr lang="en-US" sz="1300" dirty="0"/>
              <a:t>Server </a:t>
            </a:r>
            <a:r>
              <a:rPr lang="en-US" sz="1300" dirty="0" smtClean="0"/>
              <a:t>returns message </a:t>
            </a:r>
            <a:r>
              <a:rPr lang="en-US" sz="1300" dirty="0"/>
              <a:t>“Request </a:t>
            </a:r>
            <a:r>
              <a:rPr lang="en-US" sz="1300" dirty="0" smtClean="0"/>
              <a:t>Time </a:t>
            </a:r>
            <a:r>
              <a:rPr lang="en-US" sz="1300" dirty="0"/>
              <a:t>Out” starting from </a:t>
            </a:r>
            <a:r>
              <a:rPr lang="en-US" sz="1300" dirty="0" smtClean="0"/>
              <a:t>10 001 concurrent </a:t>
            </a:r>
            <a:r>
              <a:rPr lang="en-US" sz="1300" dirty="0"/>
              <a:t>requests</a:t>
            </a:r>
            <a:r>
              <a:rPr lang="en-US" sz="1300" dirty="0" smtClean="0"/>
              <a:t>.</a:t>
            </a:r>
          </a:p>
          <a:p>
            <a:pPr marL="0" indent="0" algn="just">
              <a:buNone/>
            </a:pPr>
            <a:r>
              <a:rPr lang="en-US" sz="1300" dirty="0" smtClean="0"/>
              <a:t>Data should not be lost.</a:t>
            </a:r>
            <a:endParaRPr lang="en-US" sz="13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</a:t>
            </a:r>
            <a:r>
              <a:rPr lang="en-US" dirty="0" smtClean="0"/>
              <a:t>&amp; Stress testing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879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1000" y="1173540"/>
            <a:ext cx="76962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Smoke testing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Functional testing </a:t>
            </a:r>
            <a:endParaRPr lang="en-US" sz="28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Positive testing </a:t>
            </a:r>
            <a:endParaRPr lang="en-US" sz="28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Negative testing </a:t>
            </a:r>
            <a:r>
              <a:rPr lang="en-US" sz="28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UI </a:t>
            </a: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testing </a:t>
            </a:r>
            <a:endParaRPr lang="en-US" sz="28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Localization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Internationalization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Performance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Load &amp; Stress testing  </a:t>
            </a:r>
            <a:endParaRPr lang="en-US" sz="28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18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228600" y="457200"/>
            <a:ext cx="8229600" cy="551656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sz="2000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sz="2000" dirty="0" smtClean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     Booking.com</a:t>
            </a:r>
            <a:r>
              <a:rPr lang="en-US" sz="2000" dirty="0">
                <a:solidFill>
                  <a:schemeClr val="tx1"/>
                </a:solidFill>
              </a:rPr>
              <a:t> is an online booking website started as a small start-up in 1996, based in Amsterdam, Netherlands and since 2005 owned and operated by United States based Priceline. Its operations and call-</a:t>
            </a:r>
            <a:r>
              <a:rPr lang="en-US" sz="2000" dirty="0" err="1">
                <a:solidFill>
                  <a:schemeClr val="tx1"/>
                </a:solidFill>
              </a:rPr>
              <a:t>centre</a:t>
            </a:r>
            <a:r>
              <a:rPr lang="en-US" sz="2000" dirty="0">
                <a:solidFill>
                  <a:schemeClr val="tx1"/>
                </a:solidFill>
              </a:rPr>
              <a:t> is in Wyoming, USA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  Booking.com </a:t>
            </a:r>
            <a:r>
              <a:rPr lang="en-US" sz="2000" dirty="0">
                <a:solidFill>
                  <a:schemeClr val="tx1"/>
                </a:solidFill>
              </a:rPr>
              <a:t>is available in </a:t>
            </a:r>
            <a:r>
              <a:rPr lang="en-US" sz="2000" dirty="0" smtClean="0">
                <a:solidFill>
                  <a:schemeClr val="tx1"/>
                </a:solidFill>
              </a:rPr>
              <a:t>42 languages.</a:t>
            </a:r>
            <a:endParaRPr lang="en-US" sz="2000" baseline="300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  Its mission to </a:t>
            </a:r>
            <a:r>
              <a:rPr lang="en-US" sz="2000" dirty="0">
                <a:solidFill>
                  <a:schemeClr val="tx1"/>
                </a:solidFill>
              </a:rPr>
              <a:t>help leisure and business </a:t>
            </a:r>
            <a:r>
              <a:rPr lang="en-US" sz="2000" dirty="0" err="1">
                <a:solidFill>
                  <a:schemeClr val="tx1"/>
                </a:solidFill>
              </a:rPr>
              <a:t>travellers</a:t>
            </a:r>
            <a:r>
              <a:rPr lang="en-US" sz="2000" dirty="0">
                <a:solidFill>
                  <a:schemeClr val="tx1"/>
                </a:solidFill>
              </a:rPr>
              <a:t>, whatever their budgets, easily discover, book, and enjoy the world’s best places to stay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     Booking.com </a:t>
            </a:r>
            <a:r>
              <a:rPr lang="en-US" sz="2000" dirty="0">
                <a:solidFill>
                  <a:schemeClr val="tx1"/>
                </a:solidFill>
              </a:rPr>
              <a:t>is an informative, user-friendly website that guarantees the best available prices. </a:t>
            </a:r>
            <a:endParaRPr lang="en-US" sz="2000" dirty="0" smtClean="0">
              <a:solidFill>
                <a:schemeClr val="tx1"/>
              </a:solidFill>
            </a:endParaRPr>
          </a:p>
          <a:p>
            <a:endParaRPr lang="en-US" sz="2800" dirty="0"/>
          </a:p>
          <a:p>
            <a:pPr>
              <a:lnSpc>
                <a:spcPct val="160000"/>
              </a:lnSpc>
            </a:pPr>
            <a:endParaRPr lang="en-US" sz="3000" dirty="0"/>
          </a:p>
          <a:p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7" name="Rectangle 6"/>
          <p:cNvSpPr/>
          <p:nvPr/>
        </p:nvSpPr>
        <p:spPr>
          <a:xfrm>
            <a:off x="381000" y="1173540"/>
            <a:ext cx="7696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2" b="26265"/>
          <a:stretch/>
        </p:blipFill>
        <p:spPr>
          <a:xfrm>
            <a:off x="2552700" y="762000"/>
            <a:ext cx="3581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3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бъект 11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25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b="1" dirty="0"/>
              <a:t>Task: </a:t>
            </a:r>
            <a:r>
              <a:rPr lang="en-US" sz="1300" dirty="0"/>
              <a:t>Test registration feature of Booking.com </a:t>
            </a:r>
            <a:r>
              <a:rPr lang="en-US" sz="1300" dirty="0" smtClean="0"/>
              <a:t>application</a:t>
            </a:r>
          </a:p>
          <a:p>
            <a:pPr marL="0" indent="0">
              <a:buNone/>
            </a:pPr>
            <a:r>
              <a:rPr lang="en-US" sz="1300" b="1" dirty="0" smtClean="0">
                <a:solidFill>
                  <a:schemeClr val="tx1"/>
                </a:solidFill>
              </a:rPr>
              <a:t>Requirements: </a:t>
            </a:r>
            <a:r>
              <a:rPr lang="en-US" sz="1300" dirty="0">
                <a:solidFill>
                  <a:schemeClr val="tx1"/>
                </a:solidFill>
              </a:rPr>
              <a:t>Every user </a:t>
            </a:r>
            <a:r>
              <a:rPr lang="en-US" sz="1300" dirty="0" smtClean="0">
                <a:solidFill>
                  <a:schemeClr val="tx1"/>
                </a:solidFill>
              </a:rPr>
              <a:t>who wants to </a:t>
            </a:r>
            <a:r>
              <a:rPr lang="en-US" sz="1300" dirty="0">
                <a:solidFill>
                  <a:schemeClr val="tx1"/>
                </a:solidFill>
              </a:rPr>
              <a:t>sign up into the Booking.com system should </a:t>
            </a:r>
            <a:r>
              <a:rPr lang="en-US" sz="1300" dirty="0" smtClean="0">
                <a:solidFill>
                  <a:schemeClr val="tx1"/>
                </a:solidFill>
              </a:rPr>
              <a:t>perform </a:t>
            </a:r>
            <a:r>
              <a:rPr lang="en-US" sz="1300" dirty="0">
                <a:solidFill>
                  <a:schemeClr val="tx1"/>
                </a:solidFill>
              </a:rPr>
              <a:t>registration </a:t>
            </a:r>
            <a:r>
              <a:rPr lang="en-US" sz="1300" dirty="0" smtClean="0">
                <a:solidFill>
                  <a:schemeClr val="tx1"/>
                </a:solidFill>
              </a:rPr>
              <a:t>procedure and enter correct data into corresponding registration forms.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 smtClean="0"/>
              <a:t>Smoke </a:t>
            </a:r>
            <a:r>
              <a:rPr lang="en-US" sz="1300" b="1" dirty="0"/>
              <a:t>Testing Procedure: </a:t>
            </a:r>
            <a:r>
              <a:rPr lang="en-US" sz="1300" dirty="0" smtClean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smtClean="0"/>
              <a:t>1. Open </a:t>
            </a:r>
            <a:r>
              <a:rPr lang="en-US" sz="1300" dirty="0"/>
              <a:t>URL Booking.com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2. Click button ‘Register’ in right top </a:t>
            </a:r>
            <a:r>
              <a:rPr lang="en-US" sz="1300" dirty="0" smtClean="0"/>
              <a:t>corner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3. Registration dialog window appears. Enter data into text boxes: </a:t>
            </a:r>
            <a:r>
              <a:rPr lang="en-US" sz="1300" dirty="0" smtClean="0"/>
              <a:t>‘</a:t>
            </a:r>
            <a:r>
              <a:rPr lang="en-US" sz="1300" dirty="0"/>
              <a:t>Email address</a:t>
            </a:r>
            <a:r>
              <a:rPr lang="en-US" sz="1300" dirty="0" smtClean="0"/>
              <a:t>’ and ‘Password’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4. Click ‘Access your account’ </a:t>
            </a:r>
            <a:r>
              <a:rPr lang="en-US" sz="1300" dirty="0" smtClean="0"/>
              <a:t>button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5. </a:t>
            </a:r>
            <a:r>
              <a:rPr lang="en-US" sz="1300" dirty="0">
                <a:solidFill>
                  <a:schemeClr val="tx1"/>
                </a:solidFill>
              </a:rPr>
              <a:t>‘Thanks for signing up!’ form opens. </a:t>
            </a:r>
            <a:r>
              <a:rPr lang="en-US" sz="1300" dirty="0"/>
              <a:t>Enter </a:t>
            </a:r>
            <a:r>
              <a:rPr lang="en-US" sz="1300" dirty="0">
                <a:solidFill>
                  <a:schemeClr val="tx1"/>
                </a:solidFill>
              </a:rPr>
              <a:t>name </a:t>
            </a:r>
            <a:r>
              <a:rPr lang="en-US" sz="1300" dirty="0" smtClean="0">
                <a:solidFill>
                  <a:schemeClr val="tx1"/>
                </a:solidFill>
              </a:rPr>
              <a:t>and surname into text boxes 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6. Click ‘Save’ </a:t>
            </a:r>
            <a:r>
              <a:rPr lang="en-US" sz="1300" dirty="0" smtClean="0"/>
              <a:t>button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7. Choose </a:t>
            </a:r>
            <a:r>
              <a:rPr lang="en-US" sz="1300" dirty="0" smtClean="0"/>
              <a:t>one </a:t>
            </a:r>
            <a:r>
              <a:rPr lang="en-US" sz="1300" dirty="0" smtClean="0">
                <a:solidFill>
                  <a:schemeClr val="tx1"/>
                </a:solidFill>
              </a:rPr>
              <a:t>radio button</a:t>
            </a:r>
            <a:r>
              <a:rPr lang="en-US" sz="1300" dirty="0" smtClean="0"/>
              <a:t> </a:t>
            </a:r>
            <a:r>
              <a:rPr lang="en-US" sz="1300" dirty="0"/>
              <a:t>in </a:t>
            </a:r>
            <a:r>
              <a:rPr lang="en-US" sz="1300" dirty="0">
                <a:solidFill>
                  <a:schemeClr val="tx1"/>
                </a:solidFill>
              </a:rPr>
              <a:t>group </a:t>
            </a:r>
            <a:r>
              <a:rPr lang="en-US" sz="1300" dirty="0" smtClean="0">
                <a:solidFill>
                  <a:schemeClr val="tx1"/>
                </a:solidFill>
              </a:rPr>
              <a:t>box</a:t>
            </a:r>
            <a:endParaRPr lang="en-US" sz="13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8. Click ‘Save’ </a:t>
            </a:r>
            <a:r>
              <a:rPr lang="en-US" sz="1300" dirty="0" smtClean="0"/>
              <a:t>button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9. Click ‘Got it!’ button in next appeared </a:t>
            </a:r>
            <a:r>
              <a:rPr lang="en-US" sz="1300" dirty="0" smtClean="0"/>
              <a:t>window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10. Go to email and </a:t>
            </a:r>
            <a:r>
              <a:rPr lang="en-US" sz="1300" dirty="0">
                <a:solidFill>
                  <a:schemeClr val="tx1"/>
                </a:solidFill>
              </a:rPr>
              <a:t>click “Confirm” in </a:t>
            </a:r>
            <a:r>
              <a:rPr lang="en-US" sz="1300" dirty="0" smtClean="0">
                <a:solidFill>
                  <a:schemeClr val="tx1"/>
                </a:solidFill>
              </a:rPr>
              <a:t>letter</a:t>
            </a:r>
            <a:endParaRPr lang="en-US" sz="13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11. Link direct you to your a</a:t>
            </a:r>
            <a:r>
              <a:rPr lang="en-US" sz="1300" dirty="0">
                <a:solidFill>
                  <a:schemeClr val="tx1"/>
                </a:solidFill>
              </a:rPr>
              <a:t>ccount in the Booking.com </a:t>
            </a:r>
            <a:r>
              <a:rPr lang="en-US" sz="1300" dirty="0" smtClean="0">
                <a:solidFill>
                  <a:schemeClr val="tx1"/>
                </a:solidFill>
              </a:rPr>
              <a:t>system</a:t>
            </a:r>
          </a:p>
          <a:p>
            <a:pPr marL="0" indent="0">
              <a:buNone/>
            </a:pPr>
            <a:r>
              <a:rPr lang="en-US" sz="1300" b="1" dirty="0" smtClean="0"/>
              <a:t>Expected result: </a:t>
            </a:r>
            <a:r>
              <a:rPr lang="en-US" sz="1300" dirty="0">
                <a:solidFill>
                  <a:schemeClr val="tx1"/>
                </a:solidFill>
              </a:rPr>
              <a:t>Account is created. User is able to log in to the Booking.com system.</a:t>
            </a:r>
            <a:endParaRPr lang="uk-UA" sz="13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 testing</a:t>
            </a:r>
            <a:endParaRPr lang="uk-UA" dirty="0"/>
          </a:p>
        </p:txBody>
      </p:sp>
      <p:pic>
        <p:nvPicPr>
          <p:cNvPr id="14" name="Объект 5"/>
          <p:cNvPicPr>
            <a:picLocks noGrp="1"/>
          </p:cNvPicPr>
          <p:nvPr>
            <p:ph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813" t="29008" r="35526" b="19459"/>
          <a:stretch/>
        </p:blipFill>
        <p:spPr bwMode="auto">
          <a:xfrm>
            <a:off x="4122462" y="381000"/>
            <a:ext cx="2209800" cy="23081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Рисунок 14"/>
          <p:cNvPicPr/>
          <p:nvPr/>
        </p:nvPicPr>
        <p:blipFill rotWithShape="1">
          <a:blip r:embed="rId4"/>
          <a:srcRect l="32765" t="36589" r="33809" b="29458"/>
          <a:stretch/>
        </p:blipFill>
        <p:spPr bwMode="auto">
          <a:xfrm>
            <a:off x="4122462" y="2743924"/>
            <a:ext cx="2215662" cy="13530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/>
          <p:cNvPicPr/>
          <p:nvPr/>
        </p:nvPicPr>
        <p:blipFill rotWithShape="1">
          <a:blip r:embed="rId5"/>
          <a:srcRect l="32898" t="27087" r="33875" b="22654"/>
          <a:stretch/>
        </p:blipFill>
        <p:spPr bwMode="auto">
          <a:xfrm>
            <a:off x="4110738" y="4151738"/>
            <a:ext cx="2233247" cy="21089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Рисунок 16"/>
          <p:cNvPicPr/>
          <p:nvPr/>
        </p:nvPicPr>
        <p:blipFill rotWithShape="1">
          <a:blip r:embed="rId6"/>
          <a:srcRect l="33161" t="41864" r="34205" b="31656"/>
          <a:stretch/>
        </p:blipFill>
        <p:spPr bwMode="auto">
          <a:xfrm>
            <a:off x="6383696" y="381000"/>
            <a:ext cx="2583212" cy="12602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Рисунок 17"/>
          <p:cNvPicPr/>
          <p:nvPr/>
        </p:nvPicPr>
        <p:blipFill rotWithShape="1">
          <a:blip r:embed="rId7"/>
          <a:srcRect l="27613" t="35600" r="35064" b="12097"/>
          <a:stretch/>
        </p:blipFill>
        <p:spPr bwMode="auto">
          <a:xfrm>
            <a:off x="6404614" y="1822000"/>
            <a:ext cx="2455504" cy="20687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Рисунок 18"/>
          <p:cNvPicPr/>
          <p:nvPr/>
        </p:nvPicPr>
        <p:blipFill rotWithShape="1">
          <a:blip r:embed="rId8"/>
          <a:srcRect l="16524" t="9669" r="18110"/>
          <a:stretch/>
        </p:blipFill>
        <p:spPr bwMode="auto">
          <a:xfrm>
            <a:off x="6404614" y="4087486"/>
            <a:ext cx="2614518" cy="21731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2137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1" dirty="0"/>
              <a:t>Task: </a:t>
            </a:r>
            <a:r>
              <a:rPr lang="en-US" sz="1300" dirty="0"/>
              <a:t>Test </a:t>
            </a:r>
            <a:r>
              <a:rPr lang="en-US" sz="1300" dirty="0" smtClean="0"/>
              <a:t>‘Log in’ </a:t>
            </a:r>
            <a:r>
              <a:rPr lang="en-US" sz="1300" dirty="0"/>
              <a:t>feature of Booking.com </a:t>
            </a:r>
            <a:r>
              <a:rPr lang="en-US" sz="1300" dirty="0" smtClean="0"/>
              <a:t>application.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b="1" dirty="0">
                <a:solidFill>
                  <a:schemeClr val="tx1"/>
                </a:solidFill>
              </a:rPr>
              <a:t>Requirements: </a:t>
            </a:r>
            <a:r>
              <a:rPr lang="en-US" sz="1300" dirty="0"/>
              <a:t>Every registered user </a:t>
            </a:r>
            <a:r>
              <a:rPr lang="en-US" sz="1300" dirty="0" smtClean="0"/>
              <a:t>can log in </a:t>
            </a:r>
            <a:r>
              <a:rPr lang="en-US" sz="1300" dirty="0"/>
              <a:t>the system </a:t>
            </a:r>
            <a:r>
              <a:rPr lang="en-US" sz="1300" dirty="0" smtClean="0"/>
              <a:t>by </a:t>
            </a:r>
            <a:r>
              <a:rPr lang="en-US" sz="1300" dirty="0"/>
              <a:t>entering </a:t>
            </a:r>
            <a:r>
              <a:rPr lang="en-US" sz="1300" dirty="0" smtClean="0"/>
              <a:t>correct ‘</a:t>
            </a:r>
            <a:r>
              <a:rPr lang="en-US" sz="1300" dirty="0"/>
              <a:t>Email address</a:t>
            </a:r>
            <a:r>
              <a:rPr lang="en-US" sz="1300" dirty="0" smtClean="0"/>
              <a:t>’ </a:t>
            </a:r>
            <a:r>
              <a:rPr lang="en-US" sz="1300" dirty="0"/>
              <a:t>and ‘Password’. </a:t>
            </a:r>
            <a:endParaRPr lang="en-US" sz="1300" dirty="0" smtClean="0"/>
          </a:p>
          <a:p>
            <a:pPr marL="0" indent="0">
              <a:buNone/>
            </a:pPr>
            <a:endParaRPr lang="uk-UA" sz="1300" b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 smtClean="0"/>
              <a:t>Testing </a:t>
            </a:r>
            <a:r>
              <a:rPr lang="en-US" sz="1300" b="1" dirty="0"/>
              <a:t>Procedure: </a:t>
            </a:r>
            <a:r>
              <a:rPr lang="en-US" sz="13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1. Open URL Booking.com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2. Click button </a:t>
            </a:r>
            <a:r>
              <a:rPr lang="en-US" sz="1300" dirty="0" smtClean="0"/>
              <a:t>‘Sign in’ </a:t>
            </a:r>
            <a:r>
              <a:rPr lang="en-US" sz="1300" dirty="0"/>
              <a:t>in right top </a:t>
            </a:r>
            <a:r>
              <a:rPr lang="en-US" sz="1300" dirty="0" smtClean="0"/>
              <a:t>corner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3. </a:t>
            </a:r>
            <a:r>
              <a:rPr lang="en-US" sz="1300" dirty="0" smtClean="0"/>
              <a:t>‘Log in’  </a:t>
            </a:r>
            <a:r>
              <a:rPr lang="en-US" sz="1300" dirty="0"/>
              <a:t>dialog window appears. Enter data into text boxes: ‘Email address’ and ‘Password</a:t>
            </a:r>
            <a:r>
              <a:rPr lang="en-US" sz="1300" dirty="0" smtClean="0"/>
              <a:t>’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4. Click </a:t>
            </a:r>
            <a:r>
              <a:rPr lang="en-US" sz="1300" dirty="0" smtClean="0"/>
              <a:t>‘Sign </a:t>
            </a:r>
            <a:r>
              <a:rPr lang="en-US" sz="1300" dirty="0"/>
              <a:t>in’ </a:t>
            </a:r>
            <a:r>
              <a:rPr lang="en-US" sz="1300" dirty="0" smtClean="0"/>
              <a:t>button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Expected result: </a:t>
            </a:r>
            <a:r>
              <a:rPr lang="en-US" sz="1300" dirty="0"/>
              <a:t>User </a:t>
            </a:r>
            <a:r>
              <a:rPr lang="en-US" sz="1300" dirty="0" smtClean="0"/>
              <a:t>is directed </a:t>
            </a:r>
            <a:r>
              <a:rPr lang="en-US" sz="1300" dirty="0"/>
              <a:t>to his a</a:t>
            </a:r>
            <a:r>
              <a:rPr lang="en-US" sz="1300" dirty="0">
                <a:solidFill>
                  <a:schemeClr val="tx1"/>
                </a:solidFill>
              </a:rPr>
              <a:t>ccount page in the Booking.com system. </a:t>
            </a:r>
          </a:p>
          <a:p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Functional testing</a:t>
            </a:r>
            <a:endParaRPr lang="uk-UA" dirty="0"/>
          </a:p>
        </p:txBody>
      </p:sp>
      <p:pic>
        <p:nvPicPr>
          <p:cNvPr id="14" name="Объект 13"/>
          <p:cNvPicPr>
            <a:picLocks noGrp="1"/>
          </p:cNvPicPr>
          <p:nvPr>
            <p:ph idx="11"/>
          </p:nvPr>
        </p:nvPicPr>
        <p:blipFill rotWithShape="1">
          <a:blip r:embed="rId3"/>
          <a:srcRect l="31228" t="21742" r="31943" b="22347"/>
          <a:stretch/>
        </p:blipFill>
        <p:spPr bwMode="auto">
          <a:xfrm>
            <a:off x="4950880" y="414816"/>
            <a:ext cx="2566800" cy="23426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Рисунок 14"/>
          <p:cNvPicPr/>
          <p:nvPr/>
        </p:nvPicPr>
        <p:blipFill rotWithShape="1">
          <a:blip r:embed="rId4"/>
          <a:srcRect l="16288" t="9664" r="17937"/>
          <a:stretch/>
        </p:blipFill>
        <p:spPr bwMode="auto">
          <a:xfrm>
            <a:off x="4221330" y="2819400"/>
            <a:ext cx="4025900" cy="3324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300" b="1" dirty="0"/>
              <a:t>Task</a:t>
            </a:r>
            <a:r>
              <a:rPr lang="en-US" sz="1300" dirty="0" smtClean="0"/>
              <a:t>: Verify that </a:t>
            </a:r>
            <a:r>
              <a:rPr lang="en-US" sz="1300" dirty="0"/>
              <a:t>hotels photos </a:t>
            </a:r>
            <a:r>
              <a:rPr lang="en-US" sz="1300" dirty="0" smtClean="0"/>
              <a:t>changed by clicking</a:t>
            </a:r>
            <a:r>
              <a:rPr lang="en-US" sz="1300" dirty="0"/>
              <a:t> </a:t>
            </a:r>
            <a:r>
              <a:rPr lang="en-US" sz="1300" dirty="0" smtClean="0"/>
              <a:t>arrow </a:t>
            </a:r>
            <a:r>
              <a:rPr lang="en-US" sz="1300" dirty="0"/>
              <a:t>icon on </a:t>
            </a:r>
            <a:r>
              <a:rPr lang="en-US" sz="1300" dirty="0" smtClean="0"/>
              <a:t>photo. </a:t>
            </a:r>
          </a:p>
          <a:p>
            <a:pPr marL="0" indent="0">
              <a:buNone/>
            </a:pPr>
            <a:endParaRPr lang="en-US" sz="13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300" b="1" dirty="0" smtClean="0">
                <a:solidFill>
                  <a:schemeClr val="tx1"/>
                </a:solidFill>
              </a:rPr>
              <a:t>Requirements</a:t>
            </a:r>
            <a:r>
              <a:rPr lang="en-US" sz="1300" b="1" dirty="0">
                <a:solidFill>
                  <a:schemeClr val="tx1"/>
                </a:solidFill>
              </a:rPr>
              <a:t>: </a:t>
            </a:r>
            <a:r>
              <a:rPr lang="en-US" sz="1300" dirty="0" smtClean="0"/>
              <a:t>User can switch hotels photos by clicking arrow icon on photo.</a:t>
            </a:r>
          </a:p>
          <a:p>
            <a:pPr marL="0" indent="0">
              <a:buNone/>
            </a:pPr>
            <a:endParaRPr lang="uk-UA" sz="1300" b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Testing Procedure: </a:t>
            </a:r>
            <a:r>
              <a:rPr lang="en-US" sz="13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1. Open URL Booking.com</a:t>
            </a:r>
          </a:p>
          <a:p>
            <a:pPr marL="0" indent="0">
              <a:buNone/>
            </a:pPr>
            <a:r>
              <a:rPr lang="en-US" sz="1300" dirty="0"/>
              <a:t>2. Log in, go to ‘Plan your next adventure’ form on dashboard of users account </a:t>
            </a:r>
            <a:r>
              <a:rPr lang="en-US" sz="1300" dirty="0" smtClean="0"/>
              <a:t>page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3. </a:t>
            </a:r>
            <a:r>
              <a:rPr lang="en-US" sz="1300" dirty="0" smtClean="0"/>
              <a:t>Enter hotels name in search field, click ‘Search’ button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smtClean="0"/>
              <a:t>4. Go to hotels photo review</a:t>
            </a:r>
          </a:p>
          <a:p>
            <a:pPr marL="0" indent="0">
              <a:buNone/>
            </a:pPr>
            <a:r>
              <a:rPr lang="en-US" sz="1300" dirty="0" smtClean="0"/>
              <a:t>5. Click </a:t>
            </a:r>
            <a:r>
              <a:rPr lang="en-US" sz="1300" dirty="0"/>
              <a:t>arrow icon on </a:t>
            </a:r>
            <a:r>
              <a:rPr lang="en-US" sz="1300" dirty="0" smtClean="0"/>
              <a:t>photo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Expected result: </a:t>
            </a:r>
            <a:r>
              <a:rPr lang="en-US" sz="1300" dirty="0" smtClean="0"/>
              <a:t>First photo is changed by next one.</a:t>
            </a:r>
            <a:endParaRPr lang="uk-UA" sz="13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Positive testing</a:t>
            </a:r>
            <a:endParaRPr lang="uk-UA" dirty="0"/>
          </a:p>
        </p:txBody>
      </p:sp>
      <p:pic>
        <p:nvPicPr>
          <p:cNvPr id="8" name="Объект 7"/>
          <p:cNvPicPr>
            <a:picLocks noGrp="1"/>
          </p:cNvPicPr>
          <p:nvPr>
            <p:ph idx="11"/>
          </p:nvPr>
        </p:nvPicPr>
        <p:blipFill rotWithShape="1">
          <a:blip r:embed="rId3"/>
          <a:srcRect l="33690" t="21317" r="17624" b="14295"/>
          <a:stretch/>
        </p:blipFill>
        <p:spPr bwMode="auto">
          <a:xfrm>
            <a:off x="4345200" y="304800"/>
            <a:ext cx="3354365" cy="2667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4"/>
          <a:srcRect l="33623" t="21426" r="17493" b="14406"/>
          <a:stretch/>
        </p:blipFill>
        <p:spPr bwMode="auto">
          <a:xfrm>
            <a:off x="4953000" y="3152755"/>
            <a:ext cx="3505690" cy="27908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1" dirty="0" smtClean="0"/>
              <a:t>Task: </a:t>
            </a:r>
            <a:r>
              <a:rPr lang="en-US" sz="1300" dirty="0" smtClean="0"/>
              <a:t>Test </a:t>
            </a:r>
            <a:r>
              <a:rPr lang="en-US" sz="1300" dirty="0" err="1" smtClean="0"/>
              <a:t>datepicker</a:t>
            </a:r>
            <a:r>
              <a:rPr lang="en-US" sz="1300" dirty="0" smtClean="0"/>
              <a:t> feature behavior when incorrect date and month combination selected. </a:t>
            </a:r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1300" b="1" dirty="0" smtClean="0">
                <a:solidFill>
                  <a:schemeClr val="tx1"/>
                </a:solidFill>
              </a:rPr>
              <a:t>Requirements: </a:t>
            </a:r>
            <a:r>
              <a:rPr lang="en-US" sz="1300" dirty="0" smtClean="0"/>
              <a:t>When user selected incorrect date and month combination system should not accept it and cancel selection.</a:t>
            </a:r>
          </a:p>
          <a:p>
            <a:pPr marL="0" indent="0">
              <a:buNone/>
            </a:pPr>
            <a:endParaRPr lang="uk-UA" sz="1300" b="1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 smtClean="0"/>
              <a:t>Testing Procedure: </a:t>
            </a:r>
            <a:r>
              <a:rPr lang="en-US" sz="1300" dirty="0" smtClean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smtClean="0"/>
              <a:t>1. Open URL Booking.com</a:t>
            </a:r>
          </a:p>
          <a:p>
            <a:pPr marL="0" indent="0">
              <a:buNone/>
            </a:pPr>
            <a:r>
              <a:rPr lang="en-US" sz="1300" dirty="0" smtClean="0"/>
              <a:t>2. Log in, go to ‘Plan your next adventure’ form on dashboard of users account page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smtClean="0"/>
              <a:t>3. In </a:t>
            </a:r>
            <a:r>
              <a:rPr lang="en-US" sz="1300" dirty="0" err="1" smtClean="0"/>
              <a:t>datepicker</a:t>
            </a:r>
            <a:r>
              <a:rPr lang="en-US" sz="1300" dirty="0" smtClean="0"/>
              <a:t> dropdown boxes select: ‘Day’ – 31 and ‘Month’ – ‘February 2016’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 smtClean="0"/>
              <a:t>Expected result: </a:t>
            </a:r>
            <a:r>
              <a:rPr lang="en-US" sz="1300" dirty="0" smtClean="0"/>
              <a:t>Previously selected value in ‘Day’ dropdown box is canceled. There are 29 days in </a:t>
            </a:r>
            <a:r>
              <a:rPr lang="en-US" sz="1300" dirty="0" err="1" smtClean="0"/>
              <a:t>datepicker</a:t>
            </a:r>
            <a:r>
              <a:rPr lang="en-US" sz="1300" dirty="0" smtClean="0"/>
              <a:t> ‘Day’ dropdown box.</a:t>
            </a:r>
            <a:endParaRPr lang="en-US" sz="1300" dirty="0" smtClean="0">
              <a:solidFill>
                <a:schemeClr val="tx1"/>
              </a:solidFill>
            </a:endParaRPr>
          </a:p>
          <a:p>
            <a:endParaRPr lang="uk-UA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testing</a:t>
            </a:r>
            <a:endParaRPr lang="uk-UA" dirty="0"/>
          </a:p>
        </p:txBody>
      </p:sp>
      <p:pic>
        <p:nvPicPr>
          <p:cNvPr id="6" name="Объект 5"/>
          <p:cNvPicPr>
            <a:picLocks noGrp="1"/>
          </p:cNvPicPr>
          <p:nvPr>
            <p:ph idx="11"/>
          </p:nvPr>
        </p:nvPicPr>
        <p:blipFill rotWithShape="1">
          <a:blip r:embed="rId3"/>
          <a:srcRect l="64011" t="44867" r="19909" b="17515"/>
          <a:stretch/>
        </p:blipFill>
        <p:spPr bwMode="auto">
          <a:xfrm>
            <a:off x="4303481" y="838200"/>
            <a:ext cx="2249719" cy="31640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4"/>
          <a:srcRect l="64011" t="44694" r="19909" b="8887"/>
          <a:stretch/>
        </p:blipFill>
        <p:spPr bwMode="auto">
          <a:xfrm>
            <a:off x="6343985" y="2150883"/>
            <a:ext cx="2133600" cy="37028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95519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1" dirty="0"/>
              <a:t>Task</a:t>
            </a:r>
            <a:r>
              <a:rPr lang="en-US" sz="1300" b="1" dirty="0" smtClean="0"/>
              <a:t>: </a:t>
            </a:r>
            <a:r>
              <a:rPr lang="en-US" sz="1300" dirty="0" smtClean="0"/>
              <a:t>Test if appropriate labels are present </a:t>
            </a:r>
            <a:r>
              <a:rPr lang="en-US" sz="1300" dirty="0"/>
              <a:t>near every edit </a:t>
            </a:r>
            <a:r>
              <a:rPr lang="en-US" sz="1300" dirty="0" smtClean="0"/>
              <a:t>box</a:t>
            </a:r>
            <a:r>
              <a:rPr lang="en-US" sz="1300" dirty="0"/>
              <a:t> </a:t>
            </a:r>
            <a:r>
              <a:rPr lang="en-US" sz="1300" dirty="0" smtClean="0"/>
              <a:t>all over the Booking.com system.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b="1" dirty="0">
                <a:solidFill>
                  <a:schemeClr val="tx1"/>
                </a:solidFill>
              </a:rPr>
              <a:t>Requirements: </a:t>
            </a:r>
            <a:r>
              <a:rPr lang="en-US" sz="1300" dirty="0" smtClean="0">
                <a:solidFill>
                  <a:schemeClr val="tx1"/>
                </a:solidFill>
              </a:rPr>
              <a:t>In </a:t>
            </a:r>
            <a:r>
              <a:rPr lang="en-US" sz="1300" dirty="0" smtClean="0"/>
              <a:t>Booking.com </a:t>
            </a:r>
            <a:r>
              <a:rPr lang="en-US" sz="1300" dirty="0"/>
              <a:t>application</a:t>
            </a:r>
            <a:r>
              <a:rPr lang="en-US" sz="1300" dirty="0" smtClean="0"/>
              <a:t> there are appropriate labels near every edit box. </a:t>
            </a:r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1300" b="1" dirty="0" smtClean="0"/>
              <a:t>Testing </a:t>
            </a:r>
            <a:r>
              <a:rPr lang="en-US" sz="1300" b="1" dirty="0"/>
              <a:t>Procedure: </a:t>
            </a:r>
            <a:r>
              <a:rPr lang="en-US" sz="13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1. Open URL Booking.com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2. Click button ‘Register’ in right top </a:t>
            </a:r>
            <a:r>
              <a:rPr lang="en-US" sz="1300" dirty="0" smtClean="0"/>
              <a:t>corner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3. Registration dialog window appears. Enter data into text boxes: ‘Email address’ and ‘Password’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4. Click ‘Access your account’ </a:t>
            </a:r>
            <a:r>
              <a:rPr lang="en-US" sz="1300" dirty="0" smtClean="0"/>
              <a:t>button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5. </a:t>
            </a:r>
            <a:r>
              <a:rPr lang="en-US" sz="1300" dirty="0">
                <a:solidFill>
                  <a:schemeClr val="tx1"/>
                </a:solidFill>
              </a:rPr>
              <a:t>‘Thanks for signing up!’ form </a:t>
            </a:r>
            <a:r>
              <a:rPr lang="en-US" sz="1300" dirty="0" smtClean="0">
                <a:solidFill>
                  <a:schemeClr val="tx1"/>
                </a:solidFill>
              </a:rPr>
              <a:t>opens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smtClean="0">
                <a:solidFill>
                  <a:schemeClr val="tx1"/>
                </a:solidFill>
              </a:rPr>
              <a:t>6. Observe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b="1" dirty="0"/>
              <a:t>Expected result</a:t>
            </a:r>
            <a:r>
              <a:rPr lang="en-US" sz="1300" b="1" dirty="0" smtClean="0"/>
              <a:t>: </a:t>
            </a:r>
            <a:r>
              <a:rPr lang="en-US" sz="1300" dirty="0" smtClean="0"/>
              <a:t>There are following labels near text boxes: ‘First Name’, Last Name’.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b="1" dirty="0">
                <a:solidFill>
                  <a:schemeClr val="tx1"/>
                </a:solidFill>
              </a:rPr>
              <a:t>Defect</a:t>
            </a:r>
            <a:r>
              <a:rPr lang="en-US" sz="1300" b="1" dirty="0" smtClean="0">
                <a:solidFill>
                  <a:schemeClr val="tx1"/>
                </a:solidFill>
              </a:rPr>
              <a:t>: </a:t>
            </a:r>
            <a:r>
              <a:rPr lang="en-US" sz="1300" dirty="0" smtClean="0">
                <a:solidFill>
                  <a:schemeClr val="tx1"/>
                </a:solidFill>
              </a:rPr>
              <a:t>There is no labels near text boxes. User does not understand what exactly should he enter into boxes.</a:t>
            </a:r>
            <a:endParaRPr lang="uk-UA" sz="13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testing</a:t>
            </a:r>
            <a:endParaRPr lang="uk-UA" dirty="0"/>
          </a:p>
        </p:txBody>
      </p:sp>
      <p:pic>
        <p:nvPicPr>
          <p:cNvPr id="15" name="Рисунок 14"/>
          <p:cNvPicPr/>
          <p:nvPr/>
        </p:nvPicPr>
        <p:blipFill rotWithShape="1">
          <a:blip r:embed="rId3"/>
          <a:srcRect l="34881" t="40984" r="35856" b="31437"/>
          <a:stretch/>
        </p:blipFill>
        <p:spPr bwMode="auto">
          <a:xfrm>
            <a:off x="4203729" y="914400"/>
            <a:ext cx="4169141" cy="2362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Task: </a:t>
            </a:r>
            <a:r>
              <a:rPr lang="en-US" dirty="0" smtClean="0"/>
              <a:t>Test if system contains any translation (spelling </a:t>
            </a:r>
            <a:r>
              <a:rPr lang="en-US" dirty="0"/>
              <a:t>or </a:t>
            </a:r>
            <a:r>
              <a:rPr lang="en-US" dirty="0" smtClean="0"/>
              <a:t>grammar) mistakes.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Requirements: </a:t>
            </a:r>
            <a:r>
              <a:rPr lang="en-US" dirty="0"/>
              <a:t>Booking.com system </a:t>
            </a:r>
            <a:r>
              <a:rPr lang="en-US" dirty="0">
                <a:solidFill>
                  <a:schemeClr val="tx1"/>
                </a:solidFill>
              </a:rPr>
              <a:t>includes the translation of the application user interface into 42 languages. </a:t>
            </a:r>
            <a:r>
              <a:rPr lang="en-US" dirty="0" smtClean="0">
                <a:solidFill>
                  <a:schemeClr val="tx1"/>
                </a:solidFill>
              </a:rPr>
              <a:t>For </a:t>
            </a:r>
            <a:r>
              <a:rPr lang="en-US" dirty="0">
                <a:solidFill>
                  <a:schemeClr val="tx1"/>
                </a:solidFill>
              </a:rPr>
              <a:t>each </a:t>
            </a:r>
            <a:r>
              <a:rPr lang="en-US" dirty="0" smtClean="0">
                <a:solidFill>
                  <a:schemeClr val="tx1"/>
                </a:solidFill>
              </a:rPr>
              <a:t>language translation is correct, without any </a:t>
            </a:r>
            <a:r>
              <a:rPr lang="en-US" dirty="0" smtClean="0"/>
              <a:t>spelling mistakes.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Testing Procedure: </a:t>
            </a:r>
            <a:r>
              <a:rPr lang="en-US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1. Open URL Booking.com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2. Click button ‘Register’ in right top </a:t>
            </a:r>
            <a:r>
              <a:rPr lang="en-US" dirty="0" smtClean="0"/>
              <a:t>corner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3. Registration dialog window appears. Enter data into text boxes: ‘Email address’ and ‘Password’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4. Click ‘Access your account’ </a:t>
            </a:r>
            <a:r>
              <a:rPr lang="en-US" dirty="0" smtClean="0"/>
              <a:t>button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5. </a:t>
            </a:r>
            <a:r>
              <a:rPr lang="en-US" dirty="0">
                <a:solidFill>
                  <a:schemeClr val="tx1"/>
                </a:solidFill>
              </a:rPr>
              <a:t>‘Thanks for signing up!’ form opens. </a:t>
            </a:r>
            <a:r>
              <a:rPr lang="en-US" dirty="0"/>
              <a:t>Enter </a:t>
            </a:r>
            <a:r>
              <a:rPr lang="en-US" dirty="0">
                <a:solidFill>
                  <a:schemeClr val="tx1"/>
                </a:solidFill>
              </a:rPr>
              <a:t>name and surname into text </a:t>
            </a:r>
            <a:r>
              <a:rPr lang="en-US" dirty="0" smtClean="0">
                <a:solidFill>
                  <a:schemeClr val="tx1"/>
                </a:solidFill>
              </a:rPr>
              <a:t>boxes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6. Click ‘Save’ </a:t>
            </a:r>
            <a:r>
              <a:rPr lang="en-US" dirty="0" smtClean="0"/>
              <a:t>button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7. </a:t>
            </a:r>
            <a:r>
              <a:rPr lang="en-US" dirty="0" smtClean="0">
                <a:solidFill>
                  <a:schemeClr val="tx1"/>
                </a:solidFill>
              </a:rPr>
              <a:t>Group </a:t>
            </a:r>
            <a:r>
              <a:rPr lang="en-US" dirty="0">
                <a:solidFill>
                  <a:schemeClr val="tx1"/>
                </a:solidFill>
              </a:rPr>
              <a:t>box</a:t>
            </a:r>
            <a:r>
              <a:rPr lang="en-US" dirty="0" smtClean="0"/>
              <a:t> of four </a:t>
            </a:r>
            <a:r>
              <a:rPr lang="en-US" dirty="0">
                <a:solidFill>
                  <a:schemeClr val="tx1"/>
                </a:solidFill>
              </a:rPr>
              <a:t>radio </a:t>
            </a:r>
            <a:r>
              <a:rPr lang="en-US" dirty="0" smtClean="0">
                <a:solidFill>
                  <a:schemeClr val="tx1"/>
                </a:solidFill>
              </a:rPr>
              <a:t>buttons</a:t>
            </a:r>
            <a:r>
              <a:rPr lang="en-US" dirty="0" smtClean="0"/>
              <a:t> appears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8. Observe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Expected result: </a:t>
            </a:r>
            <a:r>
              <a:rPr lang="en-US" dirty="0" smtClean="0"/>
              <a:t>Label of first radio button is ‘</a:t>
            </a:r>
            <a:r>
              <a:rPr lang="en-US" dirty="0"/>
              <a:t>5 stars’ -  </a:t>
            </a:r>
            <a:r>
              <a:rPr lang="en-US" dirty="0" smtClean="0"/>
              <a:t>plural.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Defect: </a:t>
            </a:r>
            <a:r>
              <a:rPr lang="en-US" dirty="0"/>
              <a:t>Label of first radio button is ‘5 </a:t>
            </a:r>
            <a:r>
              <a:rPr lang="en-US" dirty="0" smtClean="0"/>
              <a:t>star’ – singular.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9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Localization testing</a:t>
            </a:r>
            <a:endParaRPr lang="uk-UA" dirty="0"/>
          </a:p>
        </p:txBody>
      </p:sp>
      <p:pic>
        <p:nvPicPr>
          <p:cNvPr id="13" name="Объект 12"/>
          <p:cNvPicPr>
            <a:picLocks noGrp="1"/>
          </p:cNvPicPr>
          <p:nvPr>
            <p:ph idx="11"/>
          </p:nvPr>
        </p:nvPicPr>
        <p:blipFill rotWithShape="1">
          <a:blip r:embed="rId3"/>
          <a:srcRect l="34681" t="30018" r="35658" b="25061"/>
          <a:stretch/>
        </p:blipFill>
        <p:spPr bwMode="auto">
          <a:xfrm>
            <a:off x="4544492" y="914400"/>
            <a:ext cx="3886200" cy="36784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3564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214406</TotalTime>
  <Words>962</Words>
  <Application>Microsoft Office PowerPoint</Application>
  <PresentationFormat>Экран (4:3)</PresentationFormat>
  <Paragraphs>191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Segoe UI</vt:lpstr>
      <vt:lpstr>Wingdings</vt:lpstr>
      <vt:lpstr>Office Theme</vt:lpstr>
      <vt:lpstr> Test Types Booking.com: Online Booking app </vt:lpstr>
      <vt:lpstr>Презентация PowerPoint</vt:lpstr>
      <vt:lpstr>Презентация PowerPoint</vt:lpstr>
      <vt:lpstr>Smoke testing</vt:lpstr>
      <vt:lpstr>Functional testing</vt:lpstr>
      <vt:lpstr>Positive testing</vt:lpstr>
      <vt:lpstr>Negative testing</vt:lpstr>
      <vt:lpstr>UI testing</vt:lpstr>
      <vt:lpstr>Localization testing</vt:lpstr>
      <vt:lpstr>Internationalization testing</vt:lpstr>
      <vt:lpstr>Performance testing</vt:lpstr>
      <vt:lpstr>Load &amp; Stress testing 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  Global Marketing Plans &amp; Goals</dc:title>
  <dc:creator>Andriy Cherevko</dc:creator>
  <cp:lastModifiedBy>KVM</cp:lastModifiedBy>
  <cp:revision>175</cp:revision>
  <cp:lastPrinted>2014-01-08T21:58:06Z</cp:lastPrinted>
  <dcterms:created xsi:type="dcterms:W3CDTF">2011-09-23T10:13:30Z</dcterms:created>
  <dcterms:modified xsi:type="dcterms:W3CDTF">2016-02-07T19:32:10Z</dcterms:modified>
</cp:coreProperties>
</file>